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5"/>
  </p:notesMasterIdLst>
  <p:sldIdLst>
    <p:sldId id="256" r:id="rId2"/>
    <p:sldId id="335" r:id="rId3"/>
    <p:sldId id="258" r:id="rId4"/>
    <p:sldId id="293" r:id="rId5"/>
    <p:sldId id="261" r:id="rId6"/>
    <p:sldId id="267" r:id="rId7"/>
    <p:sldId id="268" r:id="rId8"/>
    <p:sldId id="269" r:id="rId9"/>
    <p:sldId id="288" r:id="rId10"/>
    <p:sldId id="289" r:id="rId11"/>
    <p:sldId id="264" r:id="rId12"/>
    <p:sldId id="310" r:id="rId13"/>
    <p:sldId id="270" r:id="rId14"/>
    <p:sldId id="272" r:id="rId15"/>
    <p:sldId id="290" r:id="rId16"/>
    <p:sldId id="298" r:id="rId17"/>
    <p:sldId id="280" r:id="rId18"/>
    <p:sldId id="301" r:id="rId19"/>
    <p:sldId id="324" r:id="rId20"/>
    <p:sldId id="325" r:id="rId21"/>
    <p:sldId id="302" r:id="rId22"/>
    <p:sldId id="323" r:id="rId23"/>
    <p:sldId id="326" r:id="rId24"/>
    <p:sldId id="303" r:id="rId25"/>
    <p:sldId id="328" r:id="rId26"/>
    <p:sldId id="304" r:id="rId27"/>
    <p:sldId id="327" r:id="rId28"/>
    <p:sldId id="307" r:id="rId29"/>
    <p:sldId id="308" r:id="rId30"/>
    <p:sldId id="309" r:id="rId31"/>
    <p:sldId id="306" r:id="rId32"/>
    <p:sldId id="281" r:id="rId33"/>
    <p:sldId id="329" r:id="rId34"/>
    <p:sldId id="333" r:id="rId35"/>
    <p:sldId id="332" r:id="rId36"/>
    <p:sldId id="334" r:id="rId37"/>
    <p:sldId id="284" r:id="rId38"/>
    <p:sldId id="315" r:id="rId39"/>
    <p:sldId id="317" r:id="rId40"/>
    <p:sldId id="316" r:id="rId41"/>
    <p:sldId id="319" r:id="rId42"/>
    <p:sldId id="318" r:id="rId43"/>
    <p:sldId id="262" r:id="rId44"/>
    <p:sldId id="291" r:id="rId45"/>
    <p:sldId id="265" r:id="rId46"/>
    <p:sldId id="266" r:id="rId47"/>
    <p:sldId id="286" r:id="rId48"/>
    <p:sldId id="295" r:id="rId49"/>
    <p:sldId id="296" r:id="rId50"/>
    <p:sldId id="297" r:id="rId51"/>
    <p:sldId id="320" r:id="rId52"/>
    <p:sldId id="321" r:id="rId53"/>
    <p:sldId id="322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>
        <p:scale>
          <a:sx n="60" d="100"/>
          <a:sy n="60" d="100"/>
        </p:scale>
        <p:origin x="-3696" y="-1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Okay!</a:t>
            </a:r>
            <a:r>
              <a:rPr lang="en-US" baseline="0" dirty="0" smtClean="0"/>
              <a:t> I’m interested in attention/awareness, but these are often ill-defined. I’m going to use an example to get the ideas across.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2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(dual) vs. Low (single) task conditions. Expectation: During dual task contrast/gender will have better performance than noise/gender, because noise attention is more feature-based than contrast which is more spatial.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22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35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attention is a pre-cursor</a:t>
            </a:r>
            <a:r>
              <a:rPr lang="en-US" baseline="0" dirty="0" smtClean="0"/>
              <a:t> to awareness. How might we show that? One idea is to dissociate attention and awareness.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Note: awareness manipulated with a mask or no mask, attention manipulated using secondary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there is no bottom-up confound for visibility, since the expected effect is in the wrong 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problems: do we really understand how binocular suppression works? Does it act at the right “stage” of processing?</a:t>
            </a:r>
          </a:p>
          <a:p>
            <a:r>
              <a:rPr lang="en-US" baseline="0" dirty="0" smtClean="0"/>
              <a:t>Ultimately: we shouldn’t be talking about all kinds of attention and awareness equally, we need to be more specific to solve this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00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72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72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7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72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</a:t>
            </a:r>
            <a:r>
              <a:rPr lang="en-US" baseline="0" dirty="0" smtClean="0"/>
              <a:t> response is monotonic increasing according to some function R()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6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dual</a:t>
            </a:r>
            <a:r>
              <a:rPr lang="en-US" baseline="0" dirty="0" smtClean="0"/>
              <a:t> task performance NORMALIZED by single task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whole story… what if the central task was not difficult enough? Or maybe it didn’t “interfere” with the other task?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62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tasks DO interfere enough to inhibit awareness. No awareness without attention. So is attention the precursor to awareness?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3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68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e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microsoft.com/office/2007/relationships/hdphoto" Target="../media/hdphoto1.wdp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8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microsoft.com/office/2007/relationships/hdphoto" Target="../media/hdphoto4.wdp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Substrates of Attention and Awareness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49530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– </a:t>
            </a:r>
            <a:r>
              <a:rPr lang="en-US" dirty="0" smtClean="0"/>
              <a:t>2015</a:t>
            </a:r>
            <a:r>
              <a:rPr lang="en-US" dirty="0" smtClean="0"/>
              <a:t>-04-17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7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14" y="2234620"/>
            <a:ext cx="3316671" cy="386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60" y="723900"/>
            <a:ext cx="32099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152400" y="1105056"/>
            <a:ext cx="3662362" cy="5230180"/>
            <a:chOff x="1166393" y="1535854"/>
            <a:chExt cx="3662362" cy="5230180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393" y="2812204"/>
              <a:ext cx="3662362" cy="3953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571625"/>
              <a:ext cx="130492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5" y="1535854"/>
              <a:ext cx="128587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894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Cohen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6946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Perception: Impossible Under Load?</a:t>
            </a:r>
            <a:endParaRPr lang="en-US" sz="3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38200"/>
            <a:ext cx="6851650" cy="547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94650" y="3111652"/>
            <a:ext cx="1064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Blind</a:t>
            </a:r>
          </a:p>
          <a:p>
            <a:r>
              <a:rPr lang="en-US" dirty="0" smtClean="0"/>
              <a:t>Classified</a:t>
            </a:r>
          </a:p>
          <a:p>
            <a:r>
              <a:rPr lang="en-US" dirty="0" smtClean="0"/>
              <a:t>Saw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72400" y="3746536"/>
            <a:ext cx="222250" cy="241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72400" y="3429000"/>
            <a:ext cx="222250" cy="2411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72400" y="3124200"/>
            <a:ext cx="222250" cy="2411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67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" y="1143000"/>
            <a:ext cx="769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current solution in psychology is to operationalize attention: defining attention in terms of it’s (measurable) effects.</a:t>
            </a:r>
          </a:p>
          <a:p>
            <a:endParaRPr lang="en-US" sz="2400" dirty="0"/>
          </a:p>
          <a:p>
            <a:r>
              <a:rPr lang="en-US" sz="2400" dirty="0" smtClean="0"/>
              <a:t>An alternative solution (used in monkey neurophysiology and fMRI) is to define these concepts in terms of functional definitions.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178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Takeaway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4038600" y="3410925"/>
            <a:ext cx="3697406" cy="3397896"/>
            <a:chOff x="4343400" y="1282262"/>
            <a:chExt cx="4648200" cy="4271670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559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266714" cy="684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 descr="http://www.globeimages.net/data/media/180/berlin_cathedral_fro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6295"/>
            <a:ext cx="10266714" cy="68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609600" y="2112399"/>
            <a:ext cx="186667" cy="45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609600" y="6242783"/>
            <a:ext cx="224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http://www.globeimages.net/data/media/180/berlin_cathedral_front.jpg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69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7837" y="1282262"/>
            <a:ext cx="2195512" cy="4508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7200" y="4756883"/>
            <a:ext cx="4101662" cy="1034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5857" y="1538719"/>
            <a:ext cx="4101662" cy="254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“</a:t>
            </a:r>
            <a:r>
              <a:rPr lang="en-US" sz="2400" i="1" dirty="0" smtClean="0"/>
              <a:t>Recent </a:t>
            </a:r>
            <a:r>
              <a:rPr lang="en-US" sz="2400" i="1" dirty="0"/>
              <a:t>research has slowly corroded a belief that selective attention and consciousness are so tightly entangled that they cannot be individually </a:t>
            </a:r>
            <a:r>
              <a:rPr lang="en-US" sz="2400" i="1" dirty="0" smtClean="0"/>
              <a:t>examined</a:t>
            </a:r>
            <a:r>
              <a:rPr lang="en-US" sz="2400" dirty="0" smtClean="0"/>
              <a:t>.” (van </a:t>
            </a:r>
            <a:r>
              <a:rPr lang="en-US" sz="2400" dirty="0" err="1" smtClean="0"/>
              <a:t>Boxtel</a:t>
            </a:r>
            <a:r>
              <a:rPr lang="en-US" sz="2400" dirty="0" smtClean="0"/>
              <a:t> et al. 2010)</a:t>
            </a:r>
          </a:p>
          <a:p>
            <a:endParaRPr lang="en-US" sz="2400" dirty="0"/>
          </a:p>
          <a:p>
            <a:r>
              <a:rPr lang="en-US" sz="2400" dirty="0" smtClean="0"/>
              <a:t>Attention: Local feature-specific modulation of neural activity</a:t>
            </a:r>
          </a:p>
          <a:p>
            <a:endParaRPr lang="en-US" sz="2400" dirty="0"/>
          </a:p>
          <a:p>
            <a:r>
              <a:rPr lang="en-US" sz="2400" dirty="0" smtClean="0"/>
              <a:t>Awareness: A downstream process, dependent in an uncertain manner on attention.</a:t>
            </a:r>
          </a:p>
          <a:p>
            <a:endParaRPr lang="en-US" sz="2400" dirty="0"/>
          </a:p>
          <a:p>
            <a:r>
              <a:rPr lang="en-US" sz="2400" dirty="0" smtClean="0"/>
              <a:t>If attention and awareness are dissociable, their models should implement different computations.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953000"/>
            <a:ext cx="186567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70" y="4921468"/>
            <a:ext cx="1974939" cy="1814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30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Hara et al., 2014</a:t>
            </a:r>
          </a:p>
          <a:p>
            <a:r>
              <a:rPr lang="en-US" dirty="0" err="1" smtClean="0"/>
              <a:t>Tjan</a:t>
            </a:r>
            <a:r>
              <a:rPr lang="en-US" dirty="0" smtClean="0"/>
              <a:t> et al., 2006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0961"/>
            <a:ext cx="3487892" cy="394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547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76200"/>
            <a:ext cx="11125200" cy="699539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effectLst>
                  <a:glow rad="25400">
                    <a:schemeClr val="tx1">
                      <a:alpha val="75000"/>
                    </a:schemeClr>
                  </a:glow>
                </a:effectLst>
              </a:rPr>
              <a:t>Neural Substrates of Attention and Awareness</a:t>
            </a:r>
            <a:endParaRPr lang="en-US" dirty="0">
              <a:solidFill>
                <a:schemeClr val="bg1"/>
              </a:solidFill>
              <a:effectLst>
                <a:glow rad="254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Dan</a:t>
            </a:r>
            <a:r>
              <a:rPr lang="en-US" dirty="0" smtClean="0">
                <a:effectLst>
                  <a:glow rad="25400">
                    <a:schemeClr val="bg1">
                      <a:alpha val="75000"/>
                    </a:schemeClr>
                  </a:glow>
                </a:effectLst>
              </a:rPr>
              <a:t> </a:t>
            </a:r>
            <a:r>
              <a:rPr lang="en-US" dirty="0" err="1" smtClean="0">
                <a:effectLst>
                  <a:glow rad="25400">
                    <a:schemeClr val="bg1">
                      <a:alpha val="75000"/>
                    </a:schemeClr>
                  </a:glow>
                </a:effectLst>
              </a:rPr>
              <a:t>Birman</a:t>
            </a:r>
            <a:endParaRPr lang="en-US" dirty="0" smtClean="0">
              <a:effectLst>
                <a:glow rad="25400">
                  <a:schemeClr val="bg1">
                    <a:alpha val="75000"/>
                  </a:schemeClr>
                </a:glow>
              </a:effectLst>
            </a:endParaRPr>
          </a:p>
          <a:p>
            <a:pPr algn="r"/>
            <a:r>
              <a:rPr lang="en-US" dirty="0" smtClean="0">
                <a:effectLst>
                  <a:glow rad="25400">
                    <a:schemeClr val="bg1">
                      <a:alpha val="75000"/>
                    </a:schemeClr>
                  </a:glow>
                </a:effectLst>
              </a:rPr>
              <a:t>Gardner Lab</a:t>
            </a:r>
          </a:p>
          <a:p>
            <a:pPr algn="r"/>
            <a:r>
              <a:rPr lang="en-US" dirty="0" err="1" smtClean="0">
                <a:effectLst>
                  <a:glow rad="25400">
                    <a:schemeClr val="bg1">
                      <a:alpha val="75000"/>
                    </a:schemeClr>
                  </a:glow>
                </a:effectLst>
              </a:rPr>
              <a:t>Frisem</a:t>
            </a:r>
            <a:r>
              <a:rPr lang="en-US" dirty="0" smtClean="0">
                <a:effectLst>
                  <a:glow rad="25400">
                    <a:schemeClr val="bg1">
                      <a:alpha val="75000"/>
                    </a:schemeClr>
                  </a:glow>
                </a:effectLst>
              </a:rPr>
              <a:t> – 2015-04-17</a:t>
            </a:r>
            <a:endParaRPr lang="en-US" dirty="0">
              <a:effectLst>
                <a:glow rad="254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Hara et al., 2014</a:t>
            </a:r>
          </a:p>
          <a:p>
            <a:r>
              <a:rPr lang="en-US" dirty="0" err="1" smtClean="0"/>
              <a:t>Tjan</a:t>
            </a:r>
            <a:r>
              <a:rPr lang="en-US" dirty="0" smtClean="0"/>
              <a:t> et al., 2006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0961"/>
            <a:ext cx="3487892" cy="394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953000" y="1802386"/>
            <a:ext cx="3786351" cy="4236839"/>
            <a:chOff x="4753303" y="1143000"/>
            <a:chExt cx="4375627" cy="48962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303" y="1143000"/>
              <a:ext cx="3857297" cy="489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016766" y="1351736"/>
              <a:ext cx="1112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 objects</a:t>
              </a:r>
            </a:p>
            <a:p>
              <a:pPr algn="ctr"/>
              <a:r>
                <a:rPr lang="en-US" dirty="0"/>
                <a:t>i</a:t>
              </a:r>
              <a:r>
                <a:rPr lang="en-US" dirty="0" smtClean="0"/>
                <a:t>n noise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198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685800"/>
            <a:ext cx="6618287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06513" y="6010275"/>
            <a:ext cx="6618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06513" y="685800"/>
            <a:ext cx="0" cy="5324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2050" y="6010275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Noise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16406" y="2743200"/>
            <a:ext cx="1239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Contrast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268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0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5642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(2) Selective vs. Spatial Attention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382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Contrast Block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114567" y="3242522"/>
            <a:ext cx="6810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Feature Attention: Attend to either changes in noise or changes in contrast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83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5642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(2) Selective vs. Spatial Attention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382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Contrast Block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114567" y="3242522"/>
            <a:ext cx="681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Spatial Attention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2774753" y="3421873"/>
            <a:ext cx="5370536" cy="3164451"/>
            <a:chOff x="877864" y="1628349"/>
            <a:chExt cx="7388272" cy="4353351"/>
          </a:xfrm>
        </p:grpSpPr>
        <p:grpSp>
          <p:nvGrpSpPr>
            <p:cNvPr id="9" name="Group 8"/>
            <p:cNvGrpSpPr/>
            <p:nvPr/>
          </p:nvGrpSpPr>
          <p:grpSpPr>
            <a:xfrm>
              <a:off x="877864" y="3200400"/>
              <a:ext cx="3465536" cy="2781300"/>
              <a:chOff x="914400" y="3581400"/>
              <a:chExt cx="1714500" cy="12192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25" name="Straight Connector 24"/>
                <p:cNvCxnSpPr>
                  <a:stCxn id="23" idx="1"/>
                  <a:endCxn id="23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>
                  <a:stCxn id="23" idx="0"/>
                  <a:endCxn id="23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TextBox 10"/>
            <p:cNvSpPr txBox="1"/>
            <p:nvPr/>
          </p:nvSpPr>
          <p:spPr>
            <a:xfrm>
              <a:off x="1155397" y="2557334"/>
              <a:ext cx="2284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Focal Spatial Cue</a:t>
              </a:r>
              <a:endParaRPr lang="en-US" sz="2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2287852" y="4286250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800600" y="1628349"/>
              <a:ext cx="3465536" cy="2781300"/>
              <a:chOff x="914400" y="3581400"/>
              <a:chExt cx="1714500" cy="12192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21" name="Straight Connector 20"/>
                <p:cNvCxnSpPr>
                  <a:stCxn id="19" idx="1"/>
                  <a:endCxn id="19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19" idx="0"/>
                  <a:endCxn id="19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5015195" y="4669645"/>
              <a:ext cx="30363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Distributed Spatial Cue</a:t>
              </a:r>
              <a:endParaRPr lang="en-US" sz="24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109802" y="2683291"/>
              <a:ext cx="233848" cy="2001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618453" y="2683291"/>
              <a:ext cx="242590" cy="240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686720" y="3153855"/>
              <a:ext cx="242590" cy="2751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096000" y="3153854"/>
              <a:ext cx="239873" cy="2751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833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5642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(2) Selective vs. Spatial Attention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382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Contrast Block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38200" y="2590800"/>
            <a:ext cx="2971800" cy="83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38600" y="2590800"/>
            <a:ext cx="4335420" cy="2199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808434" y="3429072"/>
            <a:ext cx="2250281" cy="1600200"/>
            <a:chOff x="914400" y="3581400"/>
            <a:chExt cx="1714500" cy="1219200"/>
          </a:xfrm>
        </p:grpSpPr>
        <p:sp>
          <p:nvSpPr>
            <p:cNvPr id="14" name="Rectangle 13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6" name="Straight Connector 15"/>
              <p:cNvCxnSpPr>
                <a:stCxn id="14" idx="1"/>
                <a:endCxn id="14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4" idx="0"/>
                <a:endCxn id="14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808434" y="5254173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 ITI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886249" y="3758646"/>
            <a:ext cx="2250281" cy="1600200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/>
          <p:cNvSpPr txBox="1"/>
          <p:nvPr/>
        </p:nvSpPr>
        <p:spPr>
          <a:xfrm>
            <a:off x="2886249" y="547683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3743321" y="4286250"/>
            <a:ext cx="171450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542089" y="599277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</a:t>
            </a:r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>
            <a:off x="4519151" y="4290477"/>
            <a:ext cx="2250281" cy="1600200"/>
            <a:chOff x="3159919" y="4290477"/>
            <a:chExt cx="2250281" cy="1600200"/>
          </a:xfrm>
        </p:grpSpPr>
        <p:grpSp>
          <p:nvGrpSpPr>
            <p:cNvPr id="40" name="Group 39"/>
            <p:cNvGrpSpPr/>
            <p:nvPr/>
          </p:nvGrpSpPr>
          <p:grpSpPr>
            <a:xfrm>
              <a:off x="3159919" y="4290477"/>
              <a:ext cx="2250281" cy="1600200"/>
              <a:chOff x="1908554" y="4008890"/>
              <a:chExt cx="2250281" cy="160020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908554" y="4008890"/>
                <a:ext cx="2250281" cy="1600200"/>
                <a:chOff x="914400" y="3581400"/>
                <a:chExt cx="1714500" cy="12192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14400" y="3581400"/>
                  <a:ext cx="1714500" cy="1219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1562100" y="3962400"/>
                  <a:ext cx="419100" cy="457200"/>
                  <a:chOff x="914400" y="3581400"/>
                  <a:chExt cx="1714500" cy="1219200"/>
                </a:xfrm>
              </p:grpSpPr>
              <p:cxnSp>
                <p:nvCxnSpPr>
                  <p:cNvPr id="29" name="Straight Connector 28"/>
                  <p:cNvCxnSpPr>
                    <a:stCxn id="27" idx="1"/>
                    <a:endCxn id="27" idx="3"/>
                  </p:cNvCxnSpPr>
                  <p:nvPr/>
                </p:nvCxnSpPr>
                <p:spPr>
                  <a:xfrm>
                    <a:off x="914400" y="4191000"/>
                    <a:ext cx="1714500" cy="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>
                    <a:stCxn id="27" idx="0"/>
                    <a:endCxn id="27" idx="2"/>
                  </p:cNvCxnSpPr>
                  <p:nvPr/>
                </p:nvCxnSpPr>
                <p:spPr>
                  <a:xfrm>
                    <a:off x="1771650" y="3581400"/>
                    <a:ext cx="0" cy="121920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6" name="Picture 2" descr="C:\Users\Dan\proj\att_awe\images\built\con039noi050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752" y="4277159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" descr="C:\Users\Dan\proj\att_awe\images\built\con050noi079_im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360" y="4261235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:\Users\Dan\proj\att_awe\images\built\con088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076" y="497258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C:\Users\Dan\proj\att_awe\images\built\con083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729" y="498623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9" name="Straight Arrow Connector 78"/>
            <p:cNvCxnSpPr/>
            <p:nvPr/>
          </p:nvCxnSpPr>
          <p:spPr>
            <a:xfrm flipH="1" flipV="1">
              <a:off x="4064159" y="4838772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6792006" y="6444734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123739" y="4838772"/>
            <a:ext cx="2250281" cy="1600200"/>
            <a:chOff x="4541725" y="4885751"/>
            <a:chExt cx="2250281" cy="1600200"/>
          </a:xfrm>
        </p:grpSpPr>
        <p:grpSp>
          <p:nvGrpSpPr>
            <p:cNvPr id="73" name="Group 72"/>
            <p:cNvGrpSpPr/>
            <p:nvPr/>
          </p:nvGrpSpPr>
          <p:grpSpPr>
            <a:xfrm>
              <a:off x="4541725" y="4885751"/>
              <a:ext cx="2250281" cy="1600200"/>
              <a:chOff x="914400" y="3581400"/>
              <a:chExt cx="1714500" cy="12192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76" name="Straight Connector 75"/>
                <p:cNvCxnSpPr>
                  <a:stCxn id="74" idx="1"/>
                  <a:endCxn id="74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74" idx="0"/>
                  <a:endCxn id="74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/>
            <p:nvPr/>
          </p:nvCxnSpPr>
          <p:spPr>
            <a:xfrm flipH="1" flipV="1">
              <a:off x="5390467" y="5433367"/>
              <a:ext cx="171450" cy="1905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3829046" y="1752600"/>
            <a:ext cx="182343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6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665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(3) Measuring Un-Attended Awareness</a:t>
            </a:r>
            <a:endParaRPr lang="en-US" sz="32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066800" y="1066800"/>
            <a:ext cx="6934200" cy="5288657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 flipH="1" flipV="1">
            <a:off x="3962400" y="32766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2" descr="C:\Users\Dan\proj\att_awe\images\built\con039noi050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34" y="1852285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Dan\proj\att_awe\images\built\con050noi079_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52286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Dan\proj\att_awe\images\built\con088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33" y="4320369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Dan\proj\att_awe\images\built\con083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4320369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94289" y="2719504"/>
            <a:ext cx="1573600" cy="198324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245800" y="2719505"/>
            <a:ext cx="1573600" cy="198324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1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665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(3) Measuring Un-Attended Awareness</a:t>
            </a:r>
            <a:endParaRPr lang="en-US" sz="32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066800" y="1066800"/>
            <a:ext cx="6934200" cy="5288657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 flipH="1" flipV="1">
            <a:off x="3962400" y="32766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2" descr="C:\Users\Dan\proj\att_awe\images\built\con039noi050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34" y="1852285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Dan\proj\att_awe\images\built\con050noi079_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52286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Dan\proj\att_awe\images\built\con088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33" y="4320369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Dan\proj\att_awe\images\built\con083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4320369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Dan\proj\att_awe\images\built\con050noi000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63" y="3016555"/>
            <a:ext cx="1194652" cy="143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Dan\proj\att_awe\images\built\con050noi000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33" y="3019724"/>
            <a:ext cx="1153533" cy="1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Dan\proj\att_awe\images\brazil_faces\f\178a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63" y="3019724"/>
            <a:ext cx="1194651" cy="14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1245800" y="2719505"/>
            <a:ext cx="1573600" cy="198324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94289" y="2719504"/>
            <a:ext cx="1573600" cy="198324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these</a:t>
            </a:r>
          </a:p>
          <a:p>
            <a:r>
              <a:rPr lang="en-US" sz="2400" i="1" dirty="0" smtClean="0"/>
              <a:t>processes</a:t>
            </a:r>
            <a:r>
              <a:rPr lang="en-US" sz="2400" dirty="0" smtClean="0"/>
              <a:t>“ (Koch &amp; Tsuchiya, 2006)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the properties of stimuli represented in different brain areas?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sp>
        <p:nvSpPr>
          <p:cNvPr id="5" name="Oval 4"/>
          <p:cNvSpPr/>
          <p:nvPr/>
        </p:nvSpPr>
        <p:spPr>
          <a:xfrm>
            <a:off x="4718519" y="3825476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67" y="1587691"/>
            <a:ext cx="1614621" cy="129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031068" y="3515755"/>
            <a:ext cx="1884098" cy="1512101"/>
            <a:chOff x="914400" y="3581400"/>
            <a:chExt cx="1714500" cy="1219200"/>
          </a:xfrm>
        </p:grpSpPr>
        <p:sp>
          <p:nvSpPr>
            <p:cNvPr id="17" name="Rectangle 16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9" name="Straight Connector 18"/>
              <p:cNvCxnSpPr>
                <a:stCxn id="17" idx="1"/>
                <a:endCxn id="17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7" idx="0"/>
                <a:endCxn id="17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Arrow Connector 20"/>
          <p:cNvCxnSpPr/>
          <p:nvPr/>
        </p:nvCxnSpPr>
        <p:spPr>
          <a:xfrm flipH="1" flipV="1">
            <a:off x="3759426" y="3988288"/>
            <a:ext cx="192162" cy="28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47452" y="3505200"/>
            <a:ext cx="1939148" cy="1556282"/>
            <a:chOff x="914400" y="3581400"/>
            <a:chExt cx="1714500" cy="1219200"/>
          </a:xfrm>
        </p:grpSpPr>
        <p:sp>
          <p:nvSpPr>
            <p:cNvPr id="23" name="Rectangle 2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25" name="Straight Connector 24"/>
              <p:cNvCxnSpPr>
                <a:stCxn id="23" idx="1"/>
                <a:endCxn id="2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3" idx="0"/>
                <a:endCxn id="2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Arrow Connector 26"/>
          <p:cNvCxnSpPr/>
          <p:nvPr/>
        </p:nvCxnSpPr>
        <p:spPr>
          <a:xfrm flipH="1" flipV="1">
            <a:off x="5836954" y="4029983"/>
            <a:ext cx="233848" cy="200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148513" y="3994531"/>
            <a:ext cx="242590" cy="24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48569" y="4312203"/>
            <a:ext cx="242590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838545" y="4312203"/>
            <a:ext cx="239873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3890600" y="5591115"/>
            <a:ext cx="1542916" cy="1176769"/>
            <a:chOff x="914400" y="3581400"/>
            <a:chExt cx="1714500" cy="1219200"/>
          </a:xfrm>
        </p:grpSpPr>
        <p:sp>
          <p:nvSpPr>
            <p:cNvPr id="33" name="Rectangle 3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35" name="Straight Connector 34"/>
              <p:cNvCxnSpPr>
                <a:stCxn id="33" idx="1"/>
                <a:endCxn id="3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3" idx="0"/>
                <a:endCxn id="3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Oval 36"/>
          <p:cNvSpPr/>
          <p:nvPr/>
        </p:nvSpPr>
        <p:spPr>
          <a:xfrm>
            <a:off x="4028325" y="5959511"/>
            <a:ext cx="350139" cy="44128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72382" y="5978857"/>
            <a:ext cx="350139" cy="44128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2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3514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Overall Task Timing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234426" y="914400"/>
            <a:ext cx="1797912" cy="1278515"/>
            <a:chOff x="914400" y="3581400"/>
            <a:chExt cx="1714500" cy="1219200"/>
          </a:xfrm>
        </p:grpSpPr>
        <p:sp>
          <p:nvSpPr>
            <p:cNvPr id="14" name="Rectangle 13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6" name="Straight Connector 15"/>
              <p:cNvCxnSpPr>
                <a:stCxn id="14" idx="1"/>
                <a:endCxn id="14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4" idx="0"/>
                <a:endCxn id="14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2214571" y="1129270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 ITI: 1s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175335" y="1642844"/>
            <a:ext cx="1746046" cy="1241633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 flipH="1" flipV="1">
            <a:off x="1895614" y="2017776"/>
            <a:ext cx="171450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086276" y="2386037"/>
            <a:ext cx="1837205" cy="1306457"/>
            <a:chOff x="3159919" y="4290477"/>
            <a:chExt cx="2250281" cy="1600200"/>
          </a:xfrm>
        </p:grpSpPr>
        <p:grpSp>
          <p:nvGrpSpPr>
            <p:cNvPr id="40" name="Group 39"/>
            <p:cNvGrpSpPr/>
            <p:nvPr/>
          </p:nvGrpSpPr>
          <p:grpSpPr>
            <a:xfrm>
              <a:off x="3159919" y="4290477"/>
              <a:ext cx="2250281" cy="1600200"/>
              <a:chOff x="1908554" y="4008890"/>
              <a:chExt cx="2250281" cy="160020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908554" y="4008890"/>
                <a:ext cx="2250281" cy="1600200"/>
                <a:chOff x="914400" y="3581400"/>
                <a:chExt cx="1714500" cy="12192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14400" y="3581400"/>
                  <a:ext cx="1714500" cy="1219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1562100" y="3962400"/>
                  <a:ext cx="419100" cy="457200"/>
                  <a:chOff x="914400" y="3581400"/>
                  <a:chExt cx="1714500" cy="1219200"/>
                </a:xfrm>
              </p:grpSpPr>
              <p:cxnSp>
                <p:nvCxnSpPr>
                  <p:cNvPr id="29" name="Straight Connector 28"/>
                  <p:cNvCxnSpPr>
                    <a:stCxn id="27" idx="1"/>
                    <a:endCxn id="27" idx="3"/>
                  </p:cNvCxnSpPr>
                  <p:nvPr/>
                </p:nvCxnSpPr>
                <p:spPr>
                  <a:xfrm>
                    <a:off x="914400" y="4191000"/>
                    <a:ext cx="1714500" cy="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>
                    <a:stCxn id="27" idx="0"/>
                    <a:endCxn id="27" idx="2"/>
                  </p:cNvCxnSpPr>
                  <p:nvPr/>
                </p:nvCxnSpPr>
                <p:spPr>
                  <a:xfrm>
                    <a:off x="1771650" y="3581400"/>
                    <a:ext cx="0" cy="121920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6" name="Picture 2" descr="C:\Users\Dan\proj\att_awe\images\built\con039noi050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752" y="4277159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" descr="C:\Users\Dan\proj\att_awe\images\built\con050noi079_im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360" y="4261235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:\Users\Dan\proj\att_awe\images\built\con088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076" y="497258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C:\Users\Dan\proj\att_awe\images\built\con083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729" y="498623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9" name="Straight Arrow Connector 78"/>
            <p:cNvCxnSpPr/>
            <p:nvPr/>
          </p:nvCxnSpPr>
          <p:spPr>
            <a:xfrm flipH="1" flipV="1">
              <a:off x="4064159" y="4838772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032175" y="3158771"/>
            <a:ext cx="1827303" cy="1299415"/>
            <a:chOff x="914400" y="3581400"/>
            <a:chExt cx="1714500" cy="1219200"/>
          </a:xfrm>
        </p:grpSpPr>
        <p:sp>
          <p:nvSpPr>
            <p:cNvPr id="50" name="Rectangle 49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53" name="Straight Connector 52"/>
              <p:cNvCxnSpPr>
                <a:stCxn id="50" idx="1"/>
                <a:endCxn id="50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0"/>
                <a:endCxn id="50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3993249" y="3923463"/>
            <a:ext cx="1837205" cy="1306457"/>
            <a:chOff x="3159919" y="4290477"/>
            <a:chExt cx="2250281" cy="1600200"/>
          </a:xfrm>
        </p:grpSpPr>
        <p:grpSp>
          <p:nvGrpSpPr>
            <p:cNvPr id="56" name="Group 55"/>
            <p:cNvGrpSpPr/>
            <p:nvPr/>
          </p:nvGrpSpPr>
          <p:grpSpPr>
            <a:xfrm>
              <a:off x="3159919" y="4290477"/>
              <a:ext cx="2250281" cy="1600200"/>
              <a:chOff x="1908554" y="4008890"/>
              <a:chExt cx="2250281" cy="160020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908554" y="4008890"/>
                <a:ext cx="2250281" cy="1600200"/>
                <a:chOff x="914400" y="3581400"/>
                <a:chExt cx="1714500" cy="12192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914400" y="3581400"/>
                  <a:ext cx="1714500" cy="1219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4" name="Group 63"/>
                <p:cNvGrpSpPr/>
                <p:nvPr/>
              </p:nvGrpSpPr>
              <p:grpSpPr>
                <a:xfrm>
                  <a:off x="1562100" y="3962400"/>
                  <a:ext cx="419100" cy="457200"/>
                  <a:chOff x="914400" y="3581400"/>
                  <a:chExt cx="1714500" cy="1219200"/>
                </a:xfrm>
              </p:grpSpPr>
              <p:cxnSp>
                <p:nvCxnSpPr>
                  <p:cNvPr id="65" name="Straight Connector 64"/>
                  <p:cNvCxnSpPr>
                    <a:stCxn id="63" idx="1"/>
                    <a:endCxn id="63" idx="3"/>
                  </p:cNvCxnSpPr>
                  <p:nvPr/>
                </p:nvCxnSpPr>
                <p:spPr>
                  <a:xfrm>
                    <a:off x="914400" y="4191000"/>
                    <a:ext cx="1714500" cy="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>
                    <a:stCxn id="63" idx="0"/>
                    <a:endCxn id="63" idx="2"/>
                  </p:cNvCxnSpPr>
                  <p:nvPr/>
                </p:nvCxnSpPr>
                <p:spPr>
                  <a:xfrm>
                    <a:off x="1771650" y="3581400"/>
                    <a:ext cx="0" cy="121920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9" name="Picture 2" descr="C:\Users\Dan\proj\att_awe\images\built\con039noi050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752" y="4277159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3" descr="C:\Users\Dan\proj\att_awe\images\built\con050noi079_im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360" y="4261235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Users\Dan\proj\att_awe\images\built\con088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076" y="497258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6" descr="C:\Users\Dan\proj\att_awe\images\built\con083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729" y="498623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7" name="Straight Arrow Connector 56"/>
            <p:cNvCxnSpPr/>
            <p:nvPr/>
          </p:nvCxnSpPr>
          <p:spPr>
            <a:xfrm flipH="1" flipV="1">
              <a:off x="4064159" y="4838772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4964614" y="4695533"/>
            <a:ext cx="1827303" cy="1299415"/>
            <a:chOff x="914400" y="3581400"/>
            <a:chExt cx="1714500" cy="1219200"/>
          </a:xfrm>
        </p:grpSpPr>
        <p:sp>
          <p:nvSpPr>
            <p:cNvPr id="68" name="Rectangle 67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70" name="Straight Connector 69"/>
              <p:cNvCxnSpPr>
                <a:stCxn id="68" idx="1"/>
                <a:endCxn id="68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8" idx="0"/>
                <a:endCxn id="68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/>
          <p:cNvGrpSpPr/>
          <p:nvPr/>
        </p:nvGrpSpPr>
        <p:grpSpPr>
          <a:xfrm>
            <a:off x="5943600" y="5399079"/>
            <a:ext cx="1827480" cy="1299541"/>
            <a:chOff x="4541725" y="4885751"/>
            <a:chExt cx="2250281" cy="1600200"/>
          </a:xfrm>
        </p:grpSpPr>
        <p:grpSp>
          <p:nvGrpSpPr>
            <p:cNvPr id="73" name="Group 72"/>
            <p:cNvGrpSpPr/>
            <p:nvPr/>
          </p:nvGrpSpPr>
          <p:grpSpPr>
            <a:xfrm>
              <a:off x="4541725" y="4885751"/>
              <a:ext cx="2250281" cy="1600200"/>
              <a:chOff x="914400" y="3581400"/>
              <a:chExt cx="1714500" cy="12192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76" name="Straight Connector 75"/>
                <p:cNvCxnSpPr>
                  <a:stCxn id="74" idx="1"/>
                  <a:endCxn id="74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74" idx="0"/>
                  <a:endCxn id="74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/>
            <p:nvPr/>
          </p:nvCxnSpPr>
          <p:spPr>
            <a:xfrm flipH="1" flipV="1">
              <a:off x="5390467" y="5433367"/>
              <a:ext cx="171450" cy="1905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3117259" y="180279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Cue: 1s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194211" y="261988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1: .6s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5109571" y="3439147"/>
            <a:ext cx="247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Peripheral Response: .8s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095689" y="410564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2: .6s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944095" y="4892047"/>
            <a:ext cx="182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Response: .8s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764417" y="6161079"/>
            <a:ext cx="211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Response: 1.2s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175929" y="145817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Block = 72 trials, ~6s per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0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7875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29075" y="2704028"/>
            <a:ext cx="1143000" cy="1219200"/>
            <a:chOff x="3810000" y="2921876"/>
            <a:chExt cx="1143000" cy="12192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81827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88074" y="2368186"/>
            <a:ext cx="8274925" cy="1838326"/>
            <a:chOff x="488074" y="2368186"/>
            <a:chExt cx="8274925" cy="1838326"/>
          </a:xfrm>
        </p:grpSpPr>
        <p:pic>
          <p:nvPicPr>
            <p:cNvPr id="19460" name="Picture 4" descr="C:\Users\Dan\proj\att_awe\images\built\con050noi000_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474" y="2368186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59" name="Picture 3" descr="C:\Users\Dan\proj\att_awe\images\built\con050noi000_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74" y="2368187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2" name="Picture 6" descr="C:\Users\Dan\proj\att_awe\images\brazil_faces\f\178a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2368186"/>
            <a:ext cx="1533524" cy="18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495549" y="865702"/>
            <a:ext cx="4210050" cy="4895850"/>
            <a:chOff x="2495549" y="865702"/>
            <a:chExt cx="4210050" cy="4895850"/>
          </a:xfrm>
        </p:grpSpPr>
        <p:pic>
          <p:nvPicPr>
            <p:cNvPr id="18434" name="Picture 2" descr="C:\Users\Dan\proj\att_awe\images\built\con039noi050_im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50" y="865703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5" name="Picture 3" descr="C:\Users\Dan\proj\att_awe\images\built\con050noi079_img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4" y="865702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 descr="C:\Users\Dan\proj\att_awe\images\built\con088noi050_im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49" y="3923227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Dan\proj\att_awe\images\built\con049noi050_img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3" y="3923226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6" descr="C:\Users\Dan\proj\att_awe\images\built\con083noi050_im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3923228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191000" y="2819400"/>
            <a:ext cx="914400" cy="990600"/>
            <a:chOff x="4191000" y="2819400"/>
            <a:chExt cx="914400" cy="990600"/>
          </a:xfrm>
        </p:grpSpPr>
        <p:grpSp>
          <p:nvGrpSpPr>
            <p:cNvPr id="16" name="Group 15"/>
            <p:cNvGrpSpPr/>
            <p:nvPr/>
          </p:nvGrpSpPr>
          <p:grpSpPr>
            <a:xfrm>
              <a:off x="4191000" y="2819400"/>
              <a:ext cx="838200" cy="990600"/>
              <a:chOff x="4343400" y="2819400"/>
              <a:chExt cx="838200" cy="9906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4953000" y="2819400"/>
                <a:ext cx="228600" cy="2286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4343400" y="3542228"/>
                <a:ext cx="193343" cy="26777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4343400" y="2819400"/>
                <a:ext cx="249072" cy="2357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/>
            <p:cNvCxnSpPr/>
            <p:nvPr/>
          </p:nvCxnSpPr>
          <p:spPr>
            <a:xfrm>
              <a:off x="4876800" y="3542228"/>
              <a:ext cx="228600" cy="2677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24952" y="2715904"/>
            <a:ext cx="1143000" cy="1219200"/>
            <a:chOff x="4024952" y="2715904"/>
            <a:chExt cx="1143000" cy="1219200"/>
          </a:xfrm>
        </p:grpSpPr>
        <p:grpSp>
          <p:nvGrpSpPr>
            <p:cNvPr id="24" name="Group 23"/>
            <p:cNvGrpSpPr/>
            <p:nvPr/>
          </p:nvGrpSpPr>
          <p:grpSpPr>
            <a:xfrm>
              <a:off x="4024952" y="2715904"/>
              <a:ext cx="1143000" cy="1219200"/>
              <a:chOff x="3810000" y="2921876"/>
              <a:chExt cx="1143000" cy="12192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810000" y="3505200"/>
                <a:ext cx="1143000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381827" y="2921876"/>
                <a:ext cx="0" cy="12192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4186877" y="2831276"/>
              <a:ext cx="914400" cy="990600"/>
              <a:chOff x="4191000" y="2819400"/>
              <a:chExt cx="914400" cy="9906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191000" y="2819400"/>
                <a:ext cx="838200" cy="990600"/>
                <a:chOff x="4343400" y="2819400"/>
                <a:chExt cx="838200" cy="990600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4953000" y="2819400"/>
                  <a:ext cx="228600" cy="2286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4343400" y="3542228"/>
                  <a:ext cx="193343" cy="26777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4343400" y="2819400"/>
                  <a:ext cx="249072" cy="23574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/>
              <p:cNvCxnSpPr/>
              <p:nvPr/>
            </p:nvCxnSpPr>
            <p:spPr>
              <a:xfrm>
                <a:off x="4876800" y="3542228"/>
                <a:ext cx="228600" cy="26777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077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175055" y="1196632"/>
            <a:ext cx="5606634" cy="5585168"/>
            <a:chOff x="3062430" y="3641467"/>
            <a:chExt cx="2789358" cy="2778679"/>
          </a:xfrm>
        </p:grpSpPr>
        <p:sp>
          <p:nvSpPr>
            <p:cNvPr id="37" name="Oval 36"/>
            <p:cNvSpPr/>
            <p:nvPr/>
          </p:nvSpPr>
          <p:spPr>
            <a:xfrm>
              <a:off x="4028325" y="5959511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2382" y="5978857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450678" y="5867400"/>
              <a:ext cx="2209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450678" y="3733800"/>
              <a:ext cx="0" cy="21336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43305" y="6046999"/>
              <a:ext cx="1669795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Attention Task Performance</a:t>
              </a:r>
              <a:endParaRPr lang="en-US" sz="22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294364" y="4781791"/>
              <a:ext cx="1750504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Awareness Task Performance</a:t>
              </a:r>
              <a:endParaRPr lang="en-US" sz="2200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 flipV="1">
              <a:off x="5691061" y="3733800"/>
              <a:ext cx="1" cy="21336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3444033" y="3733800"/>
              <a:ext cx="217038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573439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77710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368566" y="3641467"/>
              <a:ext cx="174078" cy="184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1229059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72206" y="5968970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604234" y="3870434"/>
            <a:ext cx="219456" cy="2194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175055" y="1196632"/>
            <a:ext cx="5650189" cy="5585168"/>
            <a:chOff x="3062430" y="3641467"/>
            <a:chExt cx="2811027" cy="2778679"/>
          </a:xfrm>
        </p:grpSpPr>
        <p:sp>
          <p:nvSpPr>
            <p:cNvPr id="37" name="Oval 36"/>
            <p:cNvSpPr/>
            <p:nvPr/>
          </p:nvSpPr>
          <p:spPr>
            <a:xfrm>
              <a:off x="4028325" y="5959511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2382" y="5978857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450678" y="5867400"/>
              <a:ext cx="2209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450678" y="3733800"/>
              <a:ext cx="0" cy="21336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43305" y="6046999"/>
              <a:ext cx="1669795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Attention Task Performance</a:t>
              </a:r>
              <a:endParaRPr lang="en-US" sz="22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294364" y="4781791"/>
              <a:ext cx="1750504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Awareness Task Performance</a:t>
              </a:r>
              <a:endParaRPr lang="en-US" sz="2200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 flipV="1">
              <a:off x="5691061" y="3733800"/>
              <a:ext cx="1" cy="21336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3444033" y="3733800"/>
              <a:ext cx="217038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573439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77710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368566" y="3641467"/>
              <a:ext cx="174078" cy="184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5584055" y="3657600"/>
              <a:ext cx="207145" cy="208820"/>
            </a:xfrm>
            <a:prstGeom prst="triangl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5579273" y="4696190"/>
              <a:ext cx="207145" cy="208820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873457" y="3762010"/>
              <a:ext cx="0" cy="103859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1229059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72206" y="5968970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604234" y="3870434"/>
            <a:ext cx="219456" cy="2194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8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1671"/>
            <a:ext cx="7848600" cy="633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24200" y="1371600"/>
            <a:ext cx="6096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3724" y="1092487"/>
            <a:ext cx="914400" cy="2158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76525"/>
            <a:ext cx="16573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33600" y="781843"/>
            <a:ext cx="533400" cy="1015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79355" y="703012"/>
            <a:ext cx="533400" cy="204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7000" y="2676524"/>
            <a:ext cx="933726" cy="66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3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1671"/>
            <a:ext cx="7848600" cy="633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33600" y="781843"/>
            <a:ext cx="533400" cy="1015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79355" y="703012"/>
            <a:ext cx="533400" cy="204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77000" y="2676524"/>
            <a:ext cx="933726" cy="66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90600"/>
            <a:ext cx="7848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was an interaction between feature attention and awareness—but in an unexpected direction. 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Is awareness of gender really a matter of “awareness”? Evidence that reading, arithmetic, priming, etc…, can be done “blind” to some extent.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Strong bottom-up attentional effects. Attention is “drawn” towards the peripheral faces.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Timing is an issue: Relative response positions cause one task to be prioritized.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Dual tasks are </a:t>
            </a:r>
            <a:r>
              <a:rPr lang="en-US" sz="2400" i="1" dirty="0" smtClean="0"/>
              <a:t>hard</a:t>
            </a:r>
            <a:r>
              <a:rPr lang="en-US" sz="2400" dirty="0" smtClean="0"/>
              <a:t>. Long training required.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956" y="228600"/>
            <a:ext cx="3954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* Awareness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633626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Naccache</a:t>
            </a:r>
            <a:r>
              <a:rPr lang="en-US" dirty="0" smtClean="0"/>
              <a:t> et al. 2002; </a:t>
            </a:r>
            <a:r>
              <a:rPr lang="en-US" dirty="0" err="1" smtClean="0"/>
              <a:t>Sklar</a:t>
            </a:r>
            <a:r>
              <a:rPr lang="en-US" dirty="0" smtClean="0"/>
              <a:t>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4692" y="1219200"/>
            <a:ext cx="6131507" cy="51115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1956" y="228600"/>
            <a:ext cx="6060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(1) Specific Measures of Awareness</a:t>
            </a:r>
            <a:endParaRPr lang="en-US" sz="3200" dirty="0"/>
          </a:p>
        </p:txBody>
      </p:sp>
      <p:pic>
        <p:nvPicPr>
          <p:cNvPr id="4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4218501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an\proj\att_awe\images\built\con033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69" y="1627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Dan\proj\att_awe\images\built\con065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1627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Dan\proj\att_awe\images\built\con050noi092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68" y="4218502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42185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4043" y="3264931"/>
            <a:ext cx="1143000" cy="1219200"/>
            <a:chOff x="3810000" y="2921876"/>
            <a:chExt cx="1143000" cy="12192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81827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78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4692" y="1219200"/>
            <a:ext cx="6131507" cy="51115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1956" y="228600"/>
            <a:ext cx="8338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(1/2) Change Blindness: Less Bottom-Up Salience</a:t>
            </a:r>
            <a:endParaRPr lang="en-US" sz="3200" dirty="0"/>
          </a:p>
        </p:txBody>
      </p:sp>
      <p:pic>
        <p:nvPicPr>
          <p:cNvPr id="4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4218501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an\proj\att_awe\images\built\con033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69" y="1627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Dan\proj\att_awe\images\built\con065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1627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Dan\proj\att_awe\images\built\con050noi092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68" y="4218502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42185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4043" y="3264931"/>
            <a:ext cx="1143000" cy="1219200"/>
            <a:chOff x="3810000" y="2921876"/>
            <a:chExt cx="1143000" cy="12192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81827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/>
          <p:cNvCxnSpPr/>
          <p:nvPr/>
        </p:nvCxnSpPr>
        <p:spPr>
          <a:xfrm flipV="1">
            <a:off x="4630445" y="3466028"/>
            <a:ext cx="238841" cy="308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77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1143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Instead of a dual task, a single task with similar features.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956" y="228600"/>
            <a:ext cx="3930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(3) Timing is an issue…</a:t>
            </a:r>
            <a:endParaRPr lang="en-US" sz="32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544258" y="1828600"/>
            <a:ext cx="8294942" cy="4798494"/>
            <a:chOff x="544258" y="1828600"/>
            <a:chExt cx="8294942" cy="4798494"/>
          </a:xfrm>
        </p:grpSpPr>
        <p:grpSp>
          <p:nvGrpSpPr>
            <p:cNvPr id="14" name="Group 13"/>
            <p:cNvGrpSpPr/>
            <p:nvPr/>
          </p:nvGrpSpPr>
          <p:grpSpPr>
            <a:xfrm>
              <a:off x="544258" y="1828600"/>
              <a:ext cx="2419351" cy="2016916"/>
              <a:chOff x="1564692" y="1676400"/>
              <a:chExt cx="6131507" cy="511159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/>
            <p:cNvGrpSpPr/>
            <p:nvPr/>
          </p:nvGrpSpPr>
          <p:grpSpPr>
            <a:xfrm>
              <a:off x="1932808" y="2728958"/>
              <a:ext cx="2419351" cy="2016916"/>
              <a:chOff x="1564692" y="1676400"/>
              <a:chExt cx="6131507" cy="511159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5" descr="C:\Users\Dan\proj\att_awe\images\built\con050noi008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5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4675701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C:\Users\Dan\proj\att_awe\images\built\con033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169" y="20849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3" descr="C:\Users\Dan\proj\att_awe\images\built\con065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20849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C:\Users\Dan\proj\att_awe\images\built\con050noi092_im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168" y="4675702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5" descr="C:\Users\Dan\proj\att_awe\images\built\con050noi008_img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46757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/>
            <p:cNvGrpSpPr/>
            <p:nvPr/>
          </p:nvGrpSpPr>
          <p:grpSpPr>
            <a:xfrm>
              <a:off x="3476624" y="3572814"/>
              <a:ext cx="2419351" cy="2016916"/>
              <a:chOff x="1564692" y="1676400"/>
              <a:chExt cx="6131507" cy="511159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Group 29"/>
            <p:cNvGrpSpPr/>
            <p:nvPr/>
          </p:nvGrpSpPr>
          <p:grpSpPr>
            <a:xfrm>
              <a:off x="5034645" y="4610178"/>
              <a:ext cx="2419351" cy="2016916"/>
              <a:chOff x="1564692" y="1676400"/>
              <a:chExt cx="6131507" cy="5111591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" name="Straight Arrow Connector 35"/>
            <p:cNvCxnSpPr/>
            <p:nvPr/>
          </p:nvCxnSpPr>
          <p:spPr>
            <a:xfrm flipV="1">
              <a:off x="6244320" y="5417376"/>
              <a:ext cx="195946" cy="17235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112928" y="1981200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ITI + Cue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656874" y="2865964"/>
              <a:ext cx="2920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Stimulus (change/no change)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17049" y="3845516"/>
              <a:ext cx="122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ISI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57685" y="4861080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Response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1498878" y="2890144"/>
              <a:ext cx="225500" cy="1604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2867976" y="3790338"/>
              <a:ext cx="225500" cy="1604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90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3305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Future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the properties of stimuli represented in different brain areas?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What are the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r>
              <a:rPr lang="en-US" sz="2400" dirty="0" smtClean="0"/>
              <a:t>How can we measure awareness while manipulating attention?</a:t>
            </a:r>
          </a:p>
        </p:txBody>
      </p:sp>
      <p:sp>
        <p:nvSpPr>
          <p:cNvPr id="5" name="Oval 4"/>
          <p:cNvSpPr/>
          <p:nvPr/>
        </p:nvSpPr>
        <p:spPr>
          <a:xfrm>
            <a:off x="4718519" y="3825476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67" y="1587691"/>
            <a:ext cx="1614621" cy="129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031068" y="3515755"/>
            <a:ext cx="1884098" cy="1512101"/>
            <a:chOff x="914400" y="3581400"/>
            <a:chExt cx="1714500" cy="1219200"/>
          </a:xfrm>
        </p:grpSpPr>
        <p:sp>
          <p:nvSpPr>
            <p:cNvPr id="17" name="Rectangle 16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9" name="Straight Connector 18"/>
              <p:cNvCxnSpPr>
                <a:stCxn id="17" idx="1"/>
                <a:endCxn id="17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7" idx="0"/>
                <a:endCxn id="17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Arrow Connector 20"/>
          <p:cNvCxnSpPr/>
          <p:nvPr/>
        </p:nvCxnSpPr>
        <p:spPr>
          <a:xfrm flipH="1" flipV="1">
            <a:off x="3759426" y="3988288"/>
            <a:ext cx="192162" cy="28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47452" y="3505200"/>
            <a:ext cx="1939148" cy="1556282"/>
            <a:chOff x="914400" y="3581400"/>
            <a:chExt cx="1714500" cy="1219200"/>
          </a:xfrm>
        </p:grpSpPr>
        <p:sp>
          <p:nvSpPr>
            <p:cNvPr id="23" name="Rectangle 2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25" name="Straight Connector 24"/>
              <p:cNvCxnSpPr>
                <a:stCxn id="23" idx="1"/>
                <a:endCxn id="2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3" idx="0"/>
                <a:endCxn id="2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Arrow Connector 26"/>
          <p:cNvCxnSpPr/>
          <p:nvPr/>
        </p:nvCxnSpPr>
        <p:spPr>
          <a:xfrm flipH="1" flipV="1">
            <a:off x="5836954" y="4029983"/>
            <a:ext cx="233848" cy="200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148513" y="3994531"/>
            <a:ext cx="242590" cy="24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48569" y="4312203"/>
            <a:ext cx="242590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838545" y="4312203"/>
            <a:ext cx="239873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3890600" y="5591115"/>
            <a:ext cx="1542916" cy="1176769"/>
            <a:chOff x="914400" y="3581400"/>
            <a:chExt cx="1714500" cy="1219200"/>
          </a:xfrm>
        </p:grpSpPr>
        <p:sp>
          <p:nvSpPr>
            <p:cNvPr id="33" name="Rectangle 3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35" name="Straight Connector 34"/>
              <p:cNvCxnSpPr>
                <a:stCxn id="33" idx="1"/>
                <a:endCxn id="3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3" idx="0"/>
                <a:endCxn id="3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Oval 37"/>
          <p:cNvSpPr/>
          <p:nvPr/>
        </p:nvSpPr>
        <p:spPr>
          <a:xfrm>
            <a:off x="4724764" y="6227453"/>
            <a:ext cx="350139" cy="44128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454336" y="5895982"/>
            <a:ext cx="192162" cy="28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56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90600"/>
            <a:ext cx="7848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Is awareness of gender really a matter of “awareness”? / Strong bottom-up attentional effects.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Timing is an issue: Relative response positions cause one task to be prioritized.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Dual tasks are </a:t>
            </a:r>
            <a:r>
              <a:rPr lang="en-US" sz="2400" i="1" dirty="0" smtClean="0"/>
              <a:t>hard</a:t>
            </a:r>
            <a:r>
              <a:rPr lang="en-US" sz="2400" dirty="0" smtClean="0"/>
              <a:t>. Long training required.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956" y="228600"/>
            <a:ext cx="3305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Future Task Design</a:t>
            </a:r>
            <a:endParaRPr lang="en-US" sz="3200" dirty="0"/>
          </a:p>
        </p:txBody>
      </p:sp>
      <p:pic>
        <p:nvPicPr>
          <p:cNvPr id="9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97" y="1518743"/>
            <a:ext cx="1116150" cy="13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Dan\proj\att_awe\images\built\con050noi092_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25" y="1518744"/>
            <a:ext cx="1116150" cy="13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780819" y="3412523"/>
            <a:ext cx="1893069" cy="1314649"/>
            <a:chOff x="544258" y="1828600"/>
            <a:chExt cx="6909738" cy="4798494"/>
          </a:xfrm>
        </p:grpSpPr>
        <p:grpSp>
          <p:nvGrpSpPr>
            <p:cNvPr id="12" name="Group 11"/>
            <p:cNvGrpSpPr/>
            <p:nvPr/>
          </p:nvGrpSpPr>
          <p:grpSpPr>
            <a:xfrm>
              <a:off x="544258" y="1828600"/>
              <a:ext cx="2419351" cy="2016916"/>
              <a:chOff x="1564692" y="1676400"/>
              <a:chExt cx="6131507" cy="5111591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/>
            <p:cNvGrpSpPr/>
            <p:nvPr/>
          </p:nvGrpSpPr>
          <p:grpSpPr>
            <a:xfrm>
              <a:off x="1932808" y="2728958"/>
              <a:ext cx="2419351" cy="2016916"/>
              <a:chOff x="1564692" y="1676400"/>
              <a:chExt cx="6131507" cy="5111591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5" descr="C:\Users\Dan\proj\att_awe\images\built\con050noi008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5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4675701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C:\Users\Dan\proj\att_awe\images\built\con033noi050_im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169" y="20849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" descr="C:\Users\Dan\proj\att_awe\images\built\con065noi050_img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20849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C:\Users\Dan\proj\att_awe\images\built\con050noi092_img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168" y="4675702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5" descr="C:\Users\Dan\proj\att_awe\images\built\con050noi008_img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46757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/>
            <p:cNvGrpSpPr/>
            <p:nvPr/>
          </p:nvGrpSpPr>
          <p:grpSpPr>
            <a:xfrm>
              <a:off x="3476624" y="3572814"/>
              <a:ext cx="2419351" cy="2016916"/>
              <a:chOff x="1564692" y="1676400"/>
              <a:chExt cx="6131507" cy="5111591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/>
            <p:cNvGrpSpPr/>
            <p:nvPr/>
          </p:nvGrpSpPr>
          <p:grpSpPr>
            <a:xfrm>
              <a:off x="5034645" y="4610178"/>
              <a:ext cx="2419351" cy="2016916"/>
              <a:chOff x="1564692" y="1676400"/>
              <a:chExt cx="6131507" cy="511159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" name="Straight Arrow Connector 15"/>
            <p:cNvCxnSpPr/>
            <p:nvPr/>
          </p:nvCxnSpPr>
          <p:spPr>
            <a:xfrm flipV="1">
              <a:off x="6244320" y="5417376"/>
              <a:ext cx="195946" cy="17235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1498878" y="2890144"/>
              <a:ext cx="225500" cy="1604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867976" y="3790338"/>
              <a:ext cx="225500" cy="1604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8625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ru.stanford.edu/lib/exe/fetch.php/shared/brainice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2"/>
            <a:ext cx="12651742" cy="76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91356" y="0"/>
            <a:ext cx="5976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 University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086600" y="1591061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Steeve</a:t>
            </a:r>
            <a:r>
              <a:rPr lang="en-US" b="1" dirty="0" smtClean="0"/>
              <a:t> </a:t>
            </a:r>
            <a:r>
              <a:rPr lang="en-US" b="1" dirty="0" err="1" smtClean="0"/>
              <a:t>Laquitaine</a:t>
            </a:r>
            <a:endParaRPr lang="en-US" b="1" dirty="0"/>
          </a:p>
        </p:txBody>
      </p:sp>
      <p:pic>
        <p:nvPicPr>
          <p:cNvPr id="2052" name="Picture 4" descr="http://gru.stanford.edu/lib/exe/fetch.php/shared/jlgheadshot.jpg?w=240&amp;h=160&amp;cache=cach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5334"/>
            <a:ext cx="3429000" cy="228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u.stanford.edu/lib/exe/fetch.php/shared/steevelaquitaine.jpg?w=140&amp;h=140&amp;cache=cach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64" y="1219200"/>
            <a:ext cx="1178607" cy="11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14200" y="3511043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Thanks for your attention and awareness!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0496" y="2397808"/>
            <a:ext cx="203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Justin Gardner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506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n\Downloads\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601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1956" y="228600"/>
            <a:ext cx="3911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Manipulating Contrast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306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Boxtel</a:t>
            </a:r>
            <a:r>
              <a:rPr lang="en-US" dirty="0" smtClean="0"/>
              <a:t> et al., 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95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Attempts to Dis-Entangle Attention/Awareness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501434" cy="371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98434" y="3352800"/>
            <a:ext cx="3845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where attention is crossed with awareness. How does a dependent measure, e.g. afterimage length, depend on these factors?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379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10" y="3886200"/>
            <a:ext cx="4191000" cy="2244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Boxtel</a:t>
            </a:r>
            <a:r>
              <a:rPr lang="en-US" dirty="0" smtClean="0"/>
              <a:t> et al., 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95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Attempts to Dis-Entangle Attention/Awareness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501434" cy="371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42421" y="3516868"/>
            <a:ext cx="220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Afterimage Length 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5" y="696310"/>
            <a:ext cx="938784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310742" y="5943600"/>
            <a:ext cx="1175658" cy="31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30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Expectations</a:t>
            </a:r>
            <a:endParaRPr lang="en-US" sz="32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334000" y="2514600"/>
            <a:ext cx="0" cy="3200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53000" y="5791200"/>
            <a:ext cx="740228" cy="31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Ped</a:t>
            </a:r>
            <a:r>
              <a:rPr lang="en-US" dirty="0" smtClean="0">
                <a:solidFill>
                  <a:schemeClr val="tx1"/>
                </a:solidFill>
              </a:rPr>
              <a:t> 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2514600"/>
            <a:ext cx="47135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45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10742" y="5943600"/>
            <a:ext cx="1175658" cy="31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30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Expectations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183570" y="919655"/>
            <a:ext cx="4053845" cy="5404945"/>
            <a:chOff x="-91445" y="696310"/>
            <a:chExt cx="9387845" cy="55626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445" y="696310"/>
              <a:ext cx="9387845" cy="556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5334000" y="2514600"/>
              <a:ext cx="0" cy="3200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952999" y="5791200"/>
              <a:ext cx="1765432" cy="315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Ped</a:t>
              </a:r>
              <a:r>
                <a:rPr lang="en-US" dirty="0" smtClean="0">
                  <a:solidFill>
                    <a:schemeClr val="tx1"/>
                  </a:solidFill>
                </a:rPr>
                <a:t> 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609600" y="2514600"/>
              <a:ext cx="471351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2133600" y="6023332"/>
            <a:ext cx="228254" cy="235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19655"/>
            <a:ext cx="4495800" cy="540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Connector 25"/>
          <p:cNvCxnSpPr/>
          <p:nvPr/>
        </p:nvCxnSpPr>
        <p:spPr>
          <a:xfrm>
            <a:off x="4724400" y="2057400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724400" y="2057400"/>
            <a:ext cx="2514600" cy="3738705"/>
            <a:chOff x="4724400" y="2057400"/>
            <a:chExt cx="2514600" cy="373870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858000" y="3276600"/>
              <a:ext cx="0" cy="25195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239000" y="2057400"/>
              <a:ext cx="0" cy="3738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724400" y="2057400"/>
              <a:ext cx="2514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724400" y="3276600"/>
              <a:ext cx="2133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24400" y="26670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724400" y="2057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10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10742" y="5943600"/>
            <a:ext cx="1175658" cy="31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30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Expectations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183570" y="919655"/>
            <a:ext cx="4053845" cy="5404945"/>
            <a:chOff x="-91445" y="696310"/>
            <a:chExt cx="9387845" cy="55626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445" y="696310"/>
              <a:ext cx="9387845" cy="556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5334000" y="2514600"/>
              <a:ext cx="0" cy="3200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952999" y="5791200"/>
              <a:ext cx="1236043" cy="315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Ped</a:t>
              </a:r>
              <a:r>
                <a:rPr lang="en-US" sz="1000" dirty="0" smtClean="0">
                  <a:solidFill>
                    <a:schemeClr val="tx1"/>
                  </a:solidFill>
                </a:rPr>
                <a:t> 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609600" y="2514600"/>
              <a:ext cx="471351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2133600" y="6023332"/>
            <a:ext cx="228254" cy="235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3219" y="3505200"/>
            <a:ext cx="1730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Change in slope</a:t>
            </a:r>
          </a:p>
          <a:p>
            <a:pPr algn="ctr"/>
            <a:r>
              <a:rPr lang="en-US" dirty="0"/>
              <a:t>d</a:t>
            </a:r>
            <a:r>
              <a:rPr lang="en-US" dirty="0" smtClean="0"/>
              <a:t>ue to attention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919654"/>
            <a:ext cx="4799817" cy="540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419600" y="2362200"/>
            <a:ext cx="2753619" cy="3433905"/>
            <a:chOff x="4724400" y="2057400"/>
            <a:chExt cx="2514600" cy="373870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858000" y="3276600"/>
              <a:ext cx="0" cy="2519505"/>
            </a:xfrm>
            <a:prstGeom prst="line">
              <a:avLst/>
            </a:prstGeom>
            <a:ln>
              <a:solidFill>
                <a:schemeClr val="dk1">
                  <a:alpha val="2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239000" y="2057400"/>
              <a:ext cx="0" cy="3738705"/>
            </a:xfrm>
            <a:prstGeom prst="line">
              <a:avLst/>
            </a:prstGeom>
            <a:ln>
              <a:solidFill>
                <a:schemeClr val="dk1">
                  <a:alpha val="2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724400" y="2057400"/>
              <a:ext cx="2514600" cy="0"/>
            </a:xfrm>
            <a:prstGeom prst="line">
              <a:avLst/>
            </a:prstGeom>
            <a:ln>
              <a:solidFill>
                <a:schemeClr val="dk1">
                  <a:alpha val="2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724400" y="3276600"/>
              <a:ext cx="2133600" cy="0"/>
            </a:xfrm>
            <a:prstGeom prst="line">
              <a:avLst/>
            </a:prstGeom>
            <a:ln>
              <a:solidFill>
                <a:schemeClr val="dk1">
                  <a:alpha val="2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724400" y="2667000"/>
              <a:ext cx="0" cy="609600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724400" y="2057400"/>
              <a:ext cx="0" cy="609600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V="1">
            <a:off x="6756004" y="2819400"/>
            <a:ext cx="0" cy="662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173219" y="1828800"/>
            <a:ext cx="0" cy="533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419600" y="1828800"/>
            <a:ext cx="275361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9600" y="2819400"/>
            <a:ext cx="23364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419600" y="1802298"/>
            <a:ext cx="0" cy="5599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19600" y="2362200"/>
            <a:ext cx="0" cy="5599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74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1956" y="98171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The close relationship between attention and</a:t>
            </a:r>
          </a:p>
          <a:p>
            <a:r>
              <a:rPr lang="en-US" i="1" dirty="0"/>
              <a:t>consciousness has led many scholars to conflate </a:t>
            </a:r>
            <a:r>
              <a:rPr lang="en-US" i="1" dirty="0" smtClean="0"/>
              <a:t>these processes</a:t>
            </a:r>
            <a:r>
              <a:rPr lang="en-US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230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Expectations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271956" y="3067411"/>
            <a:ext cx="3965459" cy="3638189"/>
            <a:chOff x="-91445" y="696310"/>
            <a:chExt cx="9387845" cy="55626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445" y="696310"/>
              <a:ext cx="9387845" cy="556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5334000" y="2514600"/>
              <a:ext cx="0" cy="3200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952999" y="5791200"/>
              <a:ext cx="1236043" cy="315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Ped</a:t>
              </a:r>
              <a:r>
                <a:rPr lang="en-US" sz="1000" dirty="0" smtClean="0">
                  <a:solidFill>
                    <a:schemeClr val="tx1"/>
                  </a:solidFill>
                </a:rPr>
                <a:t> 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609600" y="2514600"/>
              <a:ext cx="471351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2133600" y="6023332"/>
            <a:ext cx="228254" cy="235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237416" y="3067412"/>
            <a:ext cx="4677202" cy="3638188"/>
            <a:chOff x="4114800" y="919654"/>
            <a:chExt cx="4799817" cy="5404945"/>
          </a:xfrm>
        </p:grpSpPr>
        <p:sp>
          <p:nvSpPr>
            <p:cNvPr id="11" name="Rectangle 10"/>
            <p:cNvSpPr/>
            <p:nvPr/>
          </p:nvSpPr>
          <p:spPr>
            <a:xfrm>
              <a:off x="4310742" y="5943600"/>
              <a:ext cx="1175658" cy="315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173219" y="3505200"/>
              <a:ext cx="17300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Change in slope</a:t>
              </a:r>
            </a:p>
            <a:p>
              <a:pPr algn="ctr"/>
              <a:r>
                <a:rPr lang="en-US" dirty="0"/>
                <a:t>d</a:t>
              </a:r>
              <a:r>
                <a:rPr lang="en-US" dirty="0" smtClean="0"/>
                <a:t>ue to attention</a:t>
              </a:r>
              <a:endParaRPr lang="en-US" dirty="0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919654"/>
              <a:ext cx="4799817" cy="5404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4419600" y="2362200"/>
              <a:ext cx="2753619" cy="3433905"/>
              <a:chOff x="4724400" y="2057400"/>
              <a:chExt cx="2514600" cy="3738705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6858000" y="3276600"/>
                <a:ext cx="0" cy="2519505"/>
              </a:xfrm>
              <a:prstGeom prst="line">
                <a:avLst/>
              </a:prstGeom>
              <a:ln>
                <a:solidFill>
                  <a:schemeClr val="dk1">
                    <a:alpha val="24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7239000" y="2057400"/>
                <a:ext cx="0" cy="3738705"/>
              </a:xfrm>
              <a:prstGeom prst="line">
                <a:avLst/>
              </a:prstGeom>
              <a:ln>
                <a:solidFill>
                  <a:schemeClr val="dk1">
                    <a:alpha val="24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4724400" y="2057400"/>
                <a:ext cx="2514600" cy="0"/>
              </a:xfrm>
              <a:prstGeom prst="line">
                <a:avLst/>
              </a:prstGeom>
              <a:ln>
                <a:solidFill>
                  <a:schemeClr val="dk1">
                    <a:alpha val="24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4724400" y="3276600"/>
                <a:ext cx="2133600" cy="0"/>
              </a:xfrm>
              <a:prstGeom prst="line">
                <a:avLst/>
              </a:prstGeom>
              <a:ln>
                <a:solidFill>
                  <a:schemeClr val="dk1">
                    <a:alpha val="24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4724400" y="2667000"/>
                <a:ext cx="0" cy="609600"/>
              </a:xfrm>
              <a:prstGeom prst="straightConnector1">
                <a:avLst/>
              </a:prstGeom>
              <a:ln>
                <a:solidFill>
                  <a:schemeClr val="dk1">
                    <a:alpha val="24000"/>
                  </a:schemeClr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4724400" y="2057400"/>
                <a:ext cx="0" cy="609600"/>
              </a:xfrm>
              <a:prstGeom prst="straightConnector1">
                <a:avLst/>
              </a:prstGeom>
              <a:ln>
                <a:solidFill>
                  <a:schemeClr val="dk1">
                    <a:alpha val="24000"/>
                  </a:schemeClr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6756004" y="2819400"/>
              <a:ext cx="0" cy="66260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173219" y="1828800"/>
              <a:ext cx="0" cy="533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419600" y="1828800"/>
              <a:ext cx="2753619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419600" y="2819400"/>
              <a:ext cx="2336404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4419600" y="1802298"/>
              <a:ext cx="0" cy="5599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419600" y="2362200"/>
              <a:ext cx="0" cy="5599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72279" y="1032808"/>
            <a:ext cx="8166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a (plausible) model of awareness, as a function of neural activity, capture the behavioral results in dual tasks?</a:t>
            </a:r>
          </a:p>
          <a:p>
            <a:r>
              <a:rPr lang="en-US" sz="2400" dirty="0" smtClean="0"/>
              <a:t>Or do we need additional steps to explain how awareness can occur in the absence of “attention” (e.g. spatial attention) in some circumstances and not in others?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95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1600200"/>
            <a:ext cx="2590800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64979" y="2556415"/>
            <a:ext cx="2590800" cy="1175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54830" y="2759071"/>
            <a:ext cx="1424940" cy="136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1600200"/>
            <a:ext cx="2590800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9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1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48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0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48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705350"/>
            <a:ext cx="12668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389586"/>
            <a:ext cx="13335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26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-152400" y="1105056"/>
            <a:ext cx="3662362" cy="5230180"/>
            <a:chOff x="1166393" y="1535854"/>
            <a:chExt cx="3662362" cy="5230180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393" y="2812204"/>
              <a:ext cx="3662362" cy="3953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571625"/>
              <a:ext cx="130492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5" y="1535854"/>
              <a:ext cx="128587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245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60" y="723900"/>
            <a:ext cx="32099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152400" y="1105056"/>
            <a:ext cx="3662362" cy="5230180"/>
            <a:chOff x="1166393" y="1535854"/>
            <a:chExt cx="3662362" cy="5230180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393" y="2812204"/>
              <a:ext cx="3662362" cy="3953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571625"/>
              <a:ext cx="130492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5" y="1535854"/>
              <a:ext cx="128587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894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2882</TotalTime>
  <Words>1633</Words>
  <Application>Microsoft Macintosh PowerPoint</Application>
  <PresentationFormat>On-screen Show (4:3)</PresentationFormat>
  <Paragraphs>299</Paragraphs>
  <Slides>53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Neural Substrates of Attention and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85</cp:revision>
  <dcterms:created xsi:type="dcterms:W3CDTF">2015-02-02T04:45:42Z</dcterms:created>
  <dcterms:modified xsi:type="dcterms:W3CDTF">2015-04-08T20:14:52Z</dcterms:modified>
</cp:coreProperties>
</file>